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4" r:id="rId3"/>
    <p:sldId id="278" r:id="rId4"/>
    <p:sldId id="269" r:id="rId5"/>
    <p:sldId id="270" r:id="rId6"/>
    <p:sldId id="256" r:id="rId7"/>
    <p:sldId id="271" r:id="rId8"/>
    <p:sldId id="257" r:id="rId9"/>
    <p:sldId id="258" r:id="rId10"/>
    <p:sldId id="259" r:id="rId11"/>
    <p:sldId id="275" r:id="rId12"/>
    <p:sldId id="26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CDA2E8-0CF5-4893-8251-FBBFA43F7E78}">
          <p14:sldIdLst>
            <p14:sldId id="276"/>
            <p14:sldId id="274"/>
            <p14:sldId id="278"/>
            <p14:sldId id="269"/>
            <p14:sldId id="270"/>
            <p14:sldId id="256"/>
            <p14:sldId id="271"/>
            <p14:sldId id="257"/>
            <p14:sldId id="258"/>
            <p14:sldId id="259"/>
            <p14:sldId id="275"/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27F"/>
    <a:srgbClr val="FF6B00"/>
    <a:srgbClr val="FFFFFF"/>
    <a:srgbClr val="C7CAE7"/>
    <a:srgbClr val="22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B250-DA87-4FAA-9571-3CD66E32DCE4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6B15-150B-4689-B684-C40F33CF6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9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материалы по апробации </a:t>
            </a:r>
            <a:r>
              <a:rPr lang="ru-RU" dirty="0" err="1" smtClean="0"/>
              <a:t>пилотных</a:t>
            </a:r>
            <a:r>
              <a:rPr lang="ru-RU" dirty="0" smtClean="0"/>
              <a:t> программ представлены на сайтах организаций пилотов. На сайте колледжа ведется раздел с актуальной информацией о ходе реализации проекта.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6B15-150B-4689-B684-C40F33CF63E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3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6B15-150B-4689-B684-C40F33CF63E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3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6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6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2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2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6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442A-4557-4F80-90FC-38F13D5EE5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6FE3-E984-4BBF-A1F4-31010BEE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9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69" y="10412"/>
            <a:ext cx="245137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4238742">
            <a:off x="-1697955" y="-1245301"/>
            <a:ext cx="12336379" cy="104159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496" y="1885604"/>
            <a:ext cx="81915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Arial Black"/>
                <a:ea typeface="Times New Roman" panose="02020603050405020304" pitchFamily="18" charset="0"/>
              </a:rPr>
              <a:t>Развитие </a:t>
            </a:r>
            <a:r>
              <a:rPr lang="ru-RU" sz="4800" dirty="0">
                <a:solidFill>
                  <a:schemeClr val="tx2"/>
                </a:solidFill>
                <a:latin typeface="Arial Black"/>
                <a:ea typeface="Times New Roman" panose="02020603050405020304" pitchFamily="18" charset="0"/>
              </a:rPr>
              <a:t>педагогического</a:t>
            </a:r>
            <a:r>
              <a:rPr lang="ru-RU" sz="4400" dirty="0">
                <a:solidFill>
                  <a:schemeClr val="tx2"/>
                </a:solidFill>
                <a:latin typeface="Arial Black"/>
                <a:ea typeface="Times New Roman" panose="02020603050405020304" pitchFamily="18" charset="0"/>
              </a:rPr>
              <a:t> наставничества в крае: </a:t>
            </a:r>
            <a:r>
              <a:rPr lang="ru-RU" sz="4400" dirty="0" smtClean="0">
                <a:solidFill>
                  <a:prstClr val="white"/>
                </a:solidFill>
                <a:latin typeface="Arial Black"/>
                <a:ea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prstClr val="white"/>
                </a:solidFill>
                <a:latin typeface="Arial Black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E2427F"/>
                </a:solidFill>
                <a:latin typeface="Arial Black"/>
                <a:ea typeface="Times New Roman" panose="02020603050405020304" pitchFamily="18" charset="0"/>
              </a:rPr>
              <a:t>результаты</a:t>
            </a:r>
            <a:r>
              <a:rPr lang="ru-RU" sz="4000" dirty="0">
                <a:solidFill>
                  <a:srgbClr val="E2427F"/>
                </a:solidFill>
                <a:latin typeface="Arial Black"/>
                <a:ea typeface="Times New Roman" panose="02020603050405020304" pitchFamily="18" charset="0"/>
              </a:rPr>
              <a:t>, достижения, планы на 2021-2022 учебный </a:t>
            </a:r>
            <a:r>
              <a:rPr lang="ru-RU" sz="4000" dirty="0" smtClean="0">
                <a:solidFill>
                  <a:srgbClr val="E2427F"/>
                </a:solidFill>
                <a:latin typeface="Arial Black"/>
                <a:ea typeface="Times New Roman" panose="02020603050405020304" pitchFamily="18" charset="0"/>
              </a:rPr>
              <a:t>год</a:t>
            </a:r>
            <a:r>
              <a:rPr lang="ru-RU" sz="4000" dirty="0">
                <a:solidFill>
                  <a:srgbClr val="22254F"/>
                </a:solidFill>
                <a:latin typeface="Arial Black"/>
                <a:ea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22254F"/>
                </a:solidFill>
                <a:latin typeface="Arial Black"/>
                <a:ea typeface="Times New Roman" panose="02020603050405020304" pitchFamily="18" charset="0"/>
              </a:rPr>
            </a:br>
            <a:endParaRPr lang="ru-RU" sz="4000" dirty="0">
              <a:solidFill>
                <a:srgbClr val="22254F"/>
              </a:solidFill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3576" y="211717"/>
            <a:ext cx="90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образования Красноярского края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Красноярский педагогический колледж № 1 им. М. Горького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1164" y="6327417"/>
            <a:ext cx="7755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22254F"/>
                </a:solidFill>
                <a:latin typeface="Arial" pitchFamily="34" charset="0"/>
                <a:cs typeface="Arial" pitchFamily="34" charset="0"/>
              </a:rPr>
              <a:t>АПС 2021</a:t>
            </a:r>
            <a:endParaRPr lang="ru-RU" sz="1400" dirty="0">
              <a:solidFill>
                <a:srgbClr val="22254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6859" y="1660843"/>
            <a:ext cx="11903242" cy="3082574"/>
          </a:xfrm>
          <a:prstGeom prst="rect">
            <a:avLst/>
          </a:prstGeom>
          <a:solidFill>
            <a:srgbClr val="22254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0499"/>
            <a:ext cx="10622910" cy="109265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Партнеры </a:t>
            </a:r>
            <a:r>
              <a:rPr lang="ru-RU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32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развитию наставничества в Красноярском </a:t>
            </a:r>
            <a:r>
              <a:rPr lang="ru-RU" sz="3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крае</a:t>
            </a:r>
            <a:endParaRPr lang="ru-RU" sz="3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4866" y="5117434"/>
            <a:ext cx="12416589" cy="13956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08" y="1786033"/>
            <a:ext cx="12161436" cy="4353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2400" i="1" dirty="0">
                <a:solidFill>
                  <a:schemeClr val="bg1"/>
                </a:solidFill>
              </a:rPr>
              <a:t>Региональная общественная организация Красноярского края «Творческий Союз Учителей»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2400" i="1" dirty="0">
                <a:solidFill>
                  <a:schemeClr val="bg1"/>
                </a:solidFill>
              </a:rPr>
              <a:t>Ассоциация молодых педагогов Красноярского края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2400" i="1" dirty="0">
                <a:solidFill>
                  <a:schemeClr val="bg1"/>
                </a:solidFill>
              </a:rPr>
              <a:t>Красноярская территориальная (краевая) организация Профсоюза работников народного образования и науки РФ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2400" i="1" dirty="0">
                <a:solidFill>
                  <a:schemeClr val="bg1"/>
                </a:solidFill>
              </a:rPr>
              <a:t>Красноярский краевой институт повышения </a:t>
            </a:r>
            <a:r>
              <a:rPr lang="ru-RU" sz="2400" i="1" dirty="0" smtClean="0">
                <a:solidFill>
                  <a:schemeClr val="bg1"/>
                </a:solidFill>
              </a:rPr>
              <a:t>квалификации </a:t>
            </a:r>
            <a:r>
              <a:rPr lang="ru-RU" sz="2400" i="1" dirty="0">
                <a:solidFill>
                  <a:schemeClr val="bg1"/>
                </a:solidFill>
              </a:rPr>
              <a:t>(КК ИПК</a:t>
            </a:r>
            <a:r>
              <a:rPr lang="ru-RU" sz="2400" i="1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ru-RU" sz="2400" i="1" dirty="0">
                <a:solidFill>
                  <a:schemeClr val="bg1"/>
                </a:solidFill>
              </a:rPr>
              <a:t>Красноярский информационно-методический </a:t>
            </a:r>
            <a:r>
              <a:rPr lang="ru-RU" sz="2400" i="1" dirty="0" smtClean="0">
                <a:solidFill>
                  <a:schemeClr val="bg1"/>
                </a:solidFill>
              </a:rPr>
              <a:t>центр </a:t>
            </a:r>
            <a:r>
              <a:rPr lang="ru-RU" sz="2400" i="1" dirty="0">
                <a:solidFill>
                  <a:schemeClr val="bg1"/>
                </a:solidFill>
              </a:rPr>
              <a:t>(МКУ КИМЦ</a:t>
            </a:r>
            <a:r>
              <a:rPr lang="ru-RU" sz="2400" i="1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8758" y="190500"/>
            <a:ext cx="11643360" cy="1600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cap="all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xn--24-nmcdg.xn--p1ai/images/banners/S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5263164"/>
            <a:ext cx="1748589" cy="10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0713" y="5325779"/>
            <a:ext cx="2419350" cy="923925"/>
          </a:xfrm>
          <a:prstGeom prst="rect">
            <a:avLst/>
          </a:prstGeom>
        </p:spPr>
      </p:pic>
      <p:pic>
        <p:nvPicPr>
          <p:cNvPr id="2052" name="Picture 4" descr="http://kr-educat.ru/proff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29" y="5306729"/>
            <a:ext cx="8477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ipk.ru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20" y="5401979"/>
            <a:ext cx="2066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imc.ms/bitrix/templates/kimc_bs4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09" y="5282916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ЗАДАЧИ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449" y="1621506"/>
            <a:ext cx="5399172" cy="2412000"/>
          </a:xfrm>
          <a:prstGeom prst="roundRect">
            <a:avLst>
              <a:gd name="adj" fmla="val 10569"/>
            </a:avLst>
          </a:prstGeom>
          <a:solidFill>
            <a:srgbClr val="C7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Создание </a:t>
            </a:r>
            <a:r>
              <a:rPr lang="ru-RU" sz="2800" dirty="0">
                <a:solidFill>
                  <a:schemeClr val="tx2"/>
                </a:solidFill>
              </a:rPr>
              <a:t>стажерских площадок </a:t>
            </a: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тиражирования опыта наставничества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621" y="4452311"/>
            <a:ext cx="5400000" cy="1924426"/>
          </a:xfrm>
          <a:prstGeom prst="roundRect">
            <a:avLst>
              <a:gd name="adj" fmla="val 10569"/>
            </a:avLst>
          </a:prstGeom>
          <a:solidFill>
            <a:srgbClr val="C7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Создание </a:t>
            </a:r>
            <a:r>
              <a:rPr lang="ru-RU" sz="2800" dirty="0">
                <a:solidFill>
                  <a:schemeClr val="tx2"/>
                </a:solidFill>
              </a:rPr>
              <a:t>региональной базы  практик наставничества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8010" y="4452311"/>
            <a:ext cx="5243024" cy="1924426"/>
          </a:xfrm>
          <a:prstGeom prst="roundRect">
            <a:avLst>
              <a:gd name="adj" fmla="val 10569"/>
            </a:avLst>
          </a:prstGeom>
          <a:solidFill>
            <a:srgbClr val="C7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 Формирование сообщества  наставников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8010" y="1621506"/>
            <a:ext cx="5400000" cy="2412000"/>
          </a:xfrm>
          <a:prstGeom prst="roundRect">
            <a:avLst>
              <a:gd name="adj" fmla="val 10569"/>
            </a:avLst>
          </a:prstGeom>
          <a:solidFill>
            <a:srgbClr val="C7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Пилотирование </a:t>
            </a:r>
            <a:r>
              <a:rPr lang="ru-RU" sz="2800" dirty="0">
                <a:solidFill>
                  <a:schemeClr val="tx2"/>
                </a:solidFill>
              </a:rPr>
              <a:t>программ,  которые могут внедряться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в массовую практику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-144379" y="0"/>
            <a:ext cx="12336379" cy="712269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00" b="1" dirty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320" y="190500"/>
            <a:ext cx="11643360" cy="10707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chemeClr val="bg1"/>
                </a:solidFill>
              </a:rPr>
              <a:t>Направления работы </a:t>
            </a:r>
            <a:r>
              <a:rPr lang="ru-RU" sz="3600" b="1" cap="all" dirty="0" smtClean="0">
                <a:solidFill>
                  <a:schemeClr val="bg1"/>
                </a:solidFill>
              </a:rPr>
              <a:t/>
            </a:r>
            <a:br>
              <a:rPr lang="ru-RU" sz="3600" b="1" cap="all" dirty="0" smtClean="0">
                <a:solidFill>
                  <a:schemeClr val="bg1"/>
                </a:solidFill>
              </a:rPr>
            </a:br>
            <a:r>
              <a:rPr lang="ru-RU" sz="3600" b="1" cap="all" dirty="0" smtClean="0">
                <a:solidFill>
                  <a:schemeClr val="bg1"/>
                </a:solidFill>
              </a:rPr>
              <a:t>на </a:t>
            </a:r>
            <a:r>
              <a:rPr lang="ru-RU" sz="3600" b="1" cap="all" dirty="0">
                <a:solidFill>
                  <a:schemeClr val="bg1"/>
                </a:solidFill>
              </a:rPr>
              <a:t>2021-2022 учебный </a:t>
            </a:r>
            <a:r>
              <a:rPr lang="ru-RU" sz="3600" b="1" cap="all" dirty="0" smtClean="0">
                <a:solidFill>
                  <a:schemeClr val="bg1"/>
                </a:solidFill>
              </a:rPr>
              <a:t>год</a:t>
            </a:r>
            <a:endParaRPr lang="ru-RU" sz="3600" b="1" cap="all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4320" y="3422208"/>
            <a:ext cx="1113602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0918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Сентябрь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4676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Октябрь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8434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Ноябрь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3466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Март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7224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Апрель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0982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Май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691102" y="1883121"/>
            <a:ext cx="75803" cy="358915"/>
            <a:chOff x="213618" y="1540249"/>
            <a:chExt cx="75803" cy="358915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51520" y="1635646"/>
              <a:ext cx="0" cy="263518"/>
            </a:xfrm>
            <a:prstGeom prst="line">
              <a:avLst/>
            </a:prstGeom>
            <a:ln w="190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213618" y="1540249"/>
              <a:ext cx="75803" cy="7580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6" name="TextBox 60"/>
          <p:cNvSpPr txBox="1"/>
          <p:nvPr/>
        </p:nvSpPr>
        <p:spPr>
          <a:xfrm>
            <a:off x="10754085" y="1758805"/>
            <a:ext cx="155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АПС - 2022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460269" y="1883121"/>
            <a:ext cx="75803" cy="358915"/>
            <a:chOff x="213618" y="1540249"/>
            <a:chExt cx="75803" cy="35891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51520" y="1635646"/>
              <a:ext cx="0" cy="263518"/>
            </a:xfrm>
            <a:prstGeom prst="line">
              <a:avLst/>
            </a:prstGeom>
            <a:ln w="190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213618" y="1540249"/>
              <a:ext cx="75803" cy="7580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9" name="TextBox 68"/>
          <p:cNvSpPr txBox="1"/>
          <p:nvPr/>
        </p:nvSpPr>
        <p:spPr>
          <a:xfrm>
            <a:off x="3523252" y="1758805"/>
            <a:ext cx="155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50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Январь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69708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Февраль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59994" y="4329900"/>
            <a:ext cx="1105942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59994" y="5078530"/>
            <a:ext cx="11059427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59994" y="5646689"/>
            <a:ext cx="11059427" cy="0"/>
          </a:xfrm>
          <a:prstGeom prst="straightConnector1">
            <a:avLst/>
          </a:prstGeom>
          <a:ln>
            <a:solidFill>
              <a:srgbClr val="FFFF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9424115" y="1876596"/>
            <a:ext cx="75803" cy="358915"/>
            <a:chOff x="213618" y="1540249"/>
            <a:chExt cx="75803" cy="358915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251520" y="1635646"/>
              <a:ext cx="0" cy="263518"/>
            </a:xfrm>
            <a:prstGeom prst="line">
              <a:avLst/>
            </a:prstGeom>
            <a:ln w="190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213618" y="1540249"/>
              <a:ext cx="75803" cy="7580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59" name="TextBox 60"/>
          <p:cNvSpPr txBox="1"/>
          <p:nvPr/>
        </p:nvSpPr>
        <p:spPr>
          <a:xfrm>
            <a:off x="9487098" y="1752280"/>
            <a:ext cx="117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21611" y="2764493"/>
            <a:ext cx="3439627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Продолжение работы с пилотными площадками 2020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7119" y="2760832"/>
            <a:ext cx="3877484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78827" y="3820905"/>
            <a:ext cx="720000" cy="100152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Конкурс на 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b="1" dirty="0" smtClean="0">
                <a:solidFill>
                  <a:srgbClr val="FFFFFF"/>
                </a:solidFill>
              </a:rPr>
              <a:t>пилотные  площадки</a:t>
            </a:r>
            <a:endParaRPr lang="ru-RU" sz="14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393" y="5110019"/>
            <a:ext cx="1049310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обучение наставников и кураторов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 (по запросу в течение года)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9995" y="5699424"/>
            <a:ext cx="10269010" cy="2893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инвентаризация существующих практик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59994" y="6060758"/>
            <a:ext cx="11059427" cy="0"/>
          </a:xfrm>
          <a:prstGeom prst="straightConnector1">
            <a:avLst/>
          </a:prstGeom>
          <a:ln>
            <a:solidFill>
              <a:srgbClr val="FFFF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9995" y="6139842"/>
            <a:ext cx="10448504" cy="2893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методическая и  информационная поддержка  сообщества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42589" y="2097358"/>
            <a:ext cx="324000" cy="40948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Планирование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79350" y="2090833"/>
            <a:ext cx="720000" cy="410141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FFFF"/>
                </a:solidFill>
              </a:rPr>
              <a:t>Презентация и экспертиза</a:t>
            </a:r>
            <a:br>
              <a:rPr lang="ru-RU" sz="1600" b="1" dirty="0" smtClean="0">
                <a:solidFill>
                  <a:srgbClr val="FFFFFF"/>
                </a:solidFill>
              </a:rPr>
            </a:br>
            <a:r>
              <a:rPr lang="ru-RU" sz="1600" b="1" dirty="0" smtClean="0">
                <a:solidFill>
                  <a:srgbClr val="FFFFFF"/>
                </a:solidFill>
              </a:rPr>
              <a:t>пилотных и </a:t>
            </a:r>
            <a:r>
              <a:rPr lang="ru-RU" sz="1600" b="1" dirty="0" err="1" smtClean="0">
                <a:solidFill>
                  <a:srgbClr val="FFFFFF"/>
                </a:solidFill>
              </a:rPr>
              <a:t>стажровочных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br>
              <a:rPr lang="ru-RU" sz="1600" b="1" dirty="0" smtClean="0">
                <a:solidFill>
                  <a:srgbClr val="FFFFFF"/>
                </a:solidFill>
              </a:rPr>
            </a:br>
            <a:r>
              <a:rPr lang="ru-RU" sz="1600" b="1" dirty="0" smtClean="0">
                <a:solidFill>
                  <a:srgbClr val="FFFFFF"/>
                </a:solidFill>
              </a:rPr>
              <a:t>площадок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88498" y="2211457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Август 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04740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Июнь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2060" y="3239785"/>
            <a:ext cx="3016786" cy="432000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пилотирование программ, оформление практик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38808" y="3239785"/>
            <a:ext cx="5098016" cy="432000"/>
          </a:xfrm>
          <a:prstGeom prst="rect">
            <a:avLst/>
          </a:prstGeom>
          <a:solidFill>
            <a:srgbClr val="FF6B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2"/>
                </a:solidFill>
                <a:cs typeface="Arial" panose="020B0604020202020204" pitchFamily="34" charset="0"/>
              </a:rPr>
              <a:t>разработка и запуск программ стажировки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78827" y="2097359"/>
            <a:ext cx="720000" cy="168277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Презентация 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b="1" dirty="0" smtClean="0">
                <a:solidFill>
                  <a:srgbClr val="FFFFFF"/>
                </a:solidFill>
              </a:rPr>
              <a:t>и экспертиза 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b="1" dirty="0" smtClean="0">
                <a:solidFill>
                  <a:srgbClr val="FFFFFF"/>
                </a:solidFill>
              </a:rPr>
              <a:t>    практик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2192" y="2235793"/>
            <a:ext cx="720000" cy="4320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Декабрь</a:t>
            </a:r>
            <a:endParaRPr lang="ru-RU" sz="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85" y="3879467"/>
            <a:ext cx="3439627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Работа с образовательными организациями края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38808" y="4157660"/>
            <a:ext cx="1378232" cy="43200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отбор</a:t>
            </a:r>
            <a:b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пилотов 2021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524937" y="4157660"/>
            <a:ext cx="3711888" cy="432000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обучение наставников, кураторов</a:t>
            </a:r>
            <a:b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пилотирование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6409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552450" y="-828675"/>
            <a:ext cx="12967049" cy="793996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09" y="-133350"/>
            <a:ext cx="11085791" cy="1493007"/>
          </a:xfrm>
        </p:spPr>
        <p:txBody>
          <a:bodyPr/>
          <a:lstStyle/>
          <a:p>
            <a:r>
              <a:rPr lang="ru-RU" cap="all" dirty="0" smtClean="0">
                <a:solidFill>
                  <a:schemeClr val="tx2"/>
                </a:solidFill>
              </a:rPr>
              <a:t>Наши координаты</a:t>
            </a:r>
            <a:endParaRPr lang="ru-RU" cap="all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009" y="1235075"/>
            <a:ext cx="11619191" cy="181567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cap="all" dirty="0">
                <a:solidFill>
                  <a:srgbClr val="E2427F"/>
                </a:solidFill>
              </a:rPr>
              <a:t>Региональный центр наставничества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КГБПОУ </a:t>
            </a:r>
            <a:r>
              <a:rPr lang="ru-RU" sz="2400" b="1" dirty="0">
                <a:solidFill>
                  <a:schemeClr val="tx2"/>
                </a:solidFill>
              </a:rPr>
              <a:t>«Красноярский </a:t>
            </a:r>
            <a:r>
              <a:rPr lang="ru-RU" sz="2400" b="1" dirty="0" smtClean="0">
                <a:solidFill>
                  <a:schemeClr val="tx2"/>
                </a:solidFill>
              </a:rPr>
              <a:t>педагогический </a:t>
            </a:r>
            <a:r>
              <a:rPr lang="ru-RU" sz="2400" b="1" dirty="0">
                <a:solidFill>
                  <a:schemeClr val="tx2"/>
                </a:solidFill>
              </a:rPr>
              <a:t>колледж № 1 </a:t>
            </a:r>
            <a:r>
              <a:rPr lang="ru-RU" sz="2400" b="1" dirty="0" smtClean="0">
                <a:solidFill>
                  <a:schemeClr val="tx2"/>
                </a:solidFill>
              </a:rPr>
              <a:t>им</a:t>
            </a:r>
            <a:r>
              <a:rPr lang="ru-RU" sz="2400" b="1" dirty="0">
                <a:solidFill>
                  <a:schemeClr val="tx2"/>
                </a:solidFill>
              </a:rPr>
              <a:t>. М. Горького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FFFF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cap="all" dirty="0" smtClean="0">
                <a:solidFill>
                  <a:srgbClr val="E2427F"/>
                </a:solidFill>
              </a:rPr>
              <a:t>Пилотные площадки 2020 года</a:t>
            </a:r>
            <a:endParaRPr lang="ru-RU" b="1" cap="all" dirty="0">
              <a:solidFill>
                <a:srgbClr val="E2427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10" y="1195388"/>
            <a:ext cx="1080000" cy="1080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68009" y="3042772"/>
            <a:ext cx="5847041" cy="3637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МБОУ «Средняя школа № 73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имени Т. К. Кравцова»</a:t>
            </a: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МБОУ «Средняя общеобразовательная школа № 11»</a:t>
            </a: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МОБУ «Лицей № 1» (г. Ачинск)</a:t>
            </a: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МКУ «Ресурсный центр в сфере образования» (Иланский район)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9" y="3033032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9" y="3937654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9" y="4842276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9" y="5761501"/>
            <a:ext cx="720000" cy="720000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434968" y="3033032"/>
            <a:ext cx="5550772" cy="300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МБОУ «</a:t>
            </a:r>
            <a:r>
              <a:rPr lang="ru-RU" sz="2000" b="1" dirty="0" err="1">
                <a:solidFill>
                  <a:schemeClr val="tx2"/>
                </a:solidFill>
              </a:rPr>
              <a:t>Абалаковская</a:t>
            </a:r>
            <a:r>
              <a:rPr lang="ru-RU" sz="2000" b="1" dirty="0">
                <a:solidFill>
                  <a:schemeClr val="tx2"/>
                </a:solidFill>
              </a:rPr>
              <a:t> средняя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школа </a:t>
            </a:r>
            <a:r>
              <a:rPr lang="ru-RU" sz="2000" b="1" dirty="0">
                <a:solidFill>
                  <a:schemeClr val="tx2"/>
                </a:solidFill>
              </a:rPr>
              <a:t>№ 1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Управление образования администрации </a:t>
            </a:r>
            <a:r>
              <a:rPr lang="ru-RU" sz="2000" b="1" dirty="0" err="1">
                <a:solidFill>
                  <a:schemeClr val="tx2"/>
                </a:solidFill>
              </a:rPr>
              <a:t>Ирбейского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района</a:t>
            </a: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marL="1085850" indent="-142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МБОУ «</a:t>
            </a:r>
            <a:r>
              <a:rPr lang="ru-RU" sz="2000" b="1" dirty="0" err="1">
                <a:solidFill>
                  <a:schemeClr val="tx2"/>
                </a:solidFill>
              </a:rPr>
              <a:t>Таеженская</a:t>
            </a:r>
            <a:r>
              <a:rPr lang="ru-RU" sz="2000" b="1" dirty="0">
                <a:solidFill>
                  <a:schemeClr val="tx2"/>
                </a:solidFill>
              </a:rPr>
              <a:t> средняя общеобразовательная школа»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33032"/>
            <a:ext cx="720000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11300"/>
            <a:ext cx="720000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89567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5143" y="-101600"/>
            <a:ext cx="12467772" cy="709748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126098"/>
            <a:ext cx="10515600" cy="9139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2427F"/>
                </a:solidFill>
              </a:rPr>
              <a:t>ОРИЕНТИРЫ</a:t>
            </a:r>
            <a:endParaRPr lang="ru-RU" sz="4000" dirty="0">
              <a:solidFill>
                <a:srgbClr val="E2427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2450" y="4495640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</a:rPr>
              <a:t>Федеральный </a:t>
            </a:r>
            <a:r>
              <a:rPr lang="ru-RU" sz="2000" dirty="0">
                <a:solidFill>
                  <a:schemeClr val="tx2"/>
                </a:solidFill>
              </a:rPr>
              <a:t>проект «Современная школа»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50" y="5347771"/>
            <a:ext cx="10801350" cy="1116000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/>
                </a:solidFill>
              </a:rPr>
              <a:t>«К концу 2022 года разработана и внедрена система наставничества педагогических работников. Региональные (муниципальные) программы наставничества в образовательных организациях»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2450" y="810735"/>
            <a:ext cx="11142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</a:rPr>
              <a:t>Указ Президента РФ от </a:t>
            </a:r>
            <a:r>
              <a:rPr lang="ru-RU" sz="2000" dirty="0" smtClean="0">
                <a:solidFill>
                  <a:schemeClr val="tx2"/>
                </a:solidFill>
              </a:rPr>
              <a:t>07.05.2018 </a:t>
            </a:r>
            <a:r>
              <a:rPr lang="ru-RU" sz="2000" dirty="0">
                <a:solidFill>
                  <a:schemeClr val="tx2"/>
                </a:solidFill>
              </a:rPr>
              <a:t>№ </a:t>
            </a:r>
            <a:r>
              <a:rPr lang="ru-RU" sz="2000" dirty="0" smtClean="0">
                <a:solidFill>
                  <a:schemeClr val="tx2"/>
                </a:solidFill>
              </a:rPr>
              <a:t>204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rgbClr val="E2427F"/>
                </a:solidFill>
                <a:latin typeface="+mn-lt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sz="1800" i="1" dirty="0">
              <a:solidFill>
                <a:srgbClr val="E2427F"/>
              </a:solidFill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450" y="1722298"/>
            <a:ext cx="10801350" cy="828000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/>
                </a:solidFill>
              </a:rPr>
              <a:t>«К 2024 году необходимо обеспечить решение следующих задач: …создание условий для развития наставничества…» </a:t>
            </a:r>
            <a:r>
              <a:rPr lang="ru-RU" sz="2400" i="1" dirty="0" smtClean="0">
                <a:solidFill>
                  <a:schemeClr val="tx2"/>
                </a:solidFill>
              </a:rPr>
              <a:t>(пункт 5)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2450" y="2550298"/>
            <a:ext cx="11639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</a:rPr>
              <a:t>Распоряжение </a:t>
            </a:r>
            <a:r>
              <a:rPr lang="ru-RU" sz="2000" dirty="0" smtClean="0">
                <a:solidFill>
                  <a:schemeClr val="tx2"/>
                </a:solidFill>
              </a:rPr>
              <a:t>Правительства </a:t>
            </a:r>
            <a:r>
              <a:rPr lang="ru-RU" sz="2000" dirty="0">
                <a:solidFill>
                  <a:schemeClr val="tx2"/>
                </a:solidFill>
              </a:rPr>
              <a:t>РФ </a:t>
            </a:r>
            <a:r>
              <a:rPr lang="ru-RU" sz="2000" dirty="0" smtClean="0">
                <a:solidFill>
                  <a:schemeClr val="tx2"/>
                </a:solidFill>
              </a:rPr>
              <a:t>от 31.12.2019 </a:t>
            </a:r>
            <a:r>
              <a:rPr lang="ru-RU" sz="2000" dirty="0">
                <a:solidFill>
                  <a:schemeClr val="tx2"/>
                </a:solidFill>
              </a:rPr>
              <a:t>№ 3273-р 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rgbClr val="E2427F"/>
                </a:solidFill>
                <a:latin typeface="+mn-lt"/>
              </a:rPr>
              <a:t>«Об </a:t>
            </a:r>
            <a:r>
              <a:rPr lang="ru-RU" sz="1800" i="1" dirty="0">
                <a:solidFill>
                  <a:srgbClr val="E2427F"/>
                </a:solidFill>
                <a:latin typeface="+mn-lt"/>
              </a:rPr>
              <a:t>утверждении основных принципов национальной системы </a:t>
            </a:r>
            <a:r>
              <a:rPr lang="ru-RU" sz="1800" i="1" dirty="0" smtClean="0">
                <a:solidFill>
                  <a:srgbClr val="E2427F"/>
                </a:solidFill>
                <a:latin typeface="+mn-lt"/>
              </a:rPr>
              <a:t>профессионального роста </a:t>
            </a:r>
            <a:r>
              <a:rPr lang="ru-RU" sz="1800" i="1" dirty="0">
                <a:solidFill>
                  <a:srgbClr val="E2427F"/>
                </a:solidFill>
                <a:latin typeface="+mn-lt"/>
              </a:rPr>
              <a:t>педагогических работников РФ, включая </a:t>
            </a:r>
            <a:r>
              <a:rPr lang="ru-RU" sz="1800" i="1" dirty="0" smtClean="0">
                <a:solidFill>
                  <a:srgbClr val="E2427F"/>
                </a:solidFill>
                <a:latin typeface="+mn-lt"/>
              </a:rPr>
              <a:t>национальную </a:t>
            </a:r>
            <a:r>
              <a:rPr lang="ru-RU" sz="1800" i="1" dirty="0">
                <a:solidFill>
                  <a:srgbClr val="E2427F"/>
                </a:solidFill>
                <a:latin typeface="+mn-lt"/>
              </a:rPr>
              <a:t>систему учительского </a:t>
            </a:r>
            <a:r>
              <a:rPr lang="ru-RU" sz="1800" i="1" dirty="0" smtClean="0">
                <a:solidFill>
                  <a:srgbClr val="E2427F"/>
                </a:solidFill>
                <a:latin typeface="+mn-lt"/>
              </a:rPr>
              <a:t>роста»</a:t>
            </a:r>
            <a:endParaRPr lang="ru-RU" sz="1800" i="1" dirty="0">
              <a:solidFill>
                <a:srgbClr val="E2427F"/>
              </a:solidFill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2450" y="3600450"/>
            <a:ext cx="10801350" cy="1162050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/>
                </a:solidFill>
              </a:rPr>
              <a:t>«Разработка </a:t>
            </a:r>
            <a:r>
              <a:rPr lang="ru-RU" sz="2400" dirty="0">
                <a:solidFill>
                  <a:schemeClr val="tx2"/>
                </a:solidFill>
              </a:rPr>
              <a:t>и внедрение системы наставничества педагогических работников в образовательных </a:t>
            </a:r>
            <a:r>
              <a:rPr lang="ru-RU" sz="2400" dirty="0" smtClean="0">
                <a:solidFill>
                  <a:schemeClr val="tx2"/>
                </a:solidFill>
              </a:rPr>
              <a:t>организациях» </a:t>
            </a:r>
            <a:r>
              <a:rPr lang="ru-RU" i="1" dirty="0" smtClean="0">
                <a:solidFill>
                  <a:schemeClr val="tx2"/>
                </a:solidFill>
              </a:rPr>
              <a:t>(пункт 29</a:t>
            </a:r>
            <a:r>
              <a:rPr lang="ru-RU" i="1" dirty="0">
                <a:solidFill>
                  <a:schemeClr val="tx2"/>
                </a:solidFill>
              </a:rPr>
              <a:t>, Мероприятие в рамках направления </a:t>
            </a:r>
            <a:r>
              <a:rPr lang="en-US" i="1" dirty="0">
                <a:solidFill>
                  <a:schemeClr val="tx2"/>
                </a:solidFill>
              </a:rPr>
              <a:t>III </a:t>
            </a:r>
            <a:r>
              <a:rPr lang="ru-RU" i="1" dirty="0">
                <a:solidFill>
                  <a:schemeClr val="tx2"/>
                </a:solidFill>
              </a:rPr>
              <a:t>Стимулирование профессионального роста педагогических работников </a:t>
            </a:r>
            <a:r>
              <a:rPr lang="ru-RU" sz="2400" i="1" dirty="0">
                <a:solidFill>
                  <a:schemeClr val="tx2"/>
                </a:solidFill>
              </a:rPr>
              <a:t>)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5143" y="-101600"/>
            <a:ext cx="12467772" cy="709748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126098"/>
            <a:ext cx="10515600" cy="9139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2427F"/>
                </a:solidFill>
              </a:rPr>
              <a:t>ОРИЕНТИРЫ</a:t>
            </a:r>
            <a:endParaRPr lang="ru-RU" sz="4000" dirty="0">
              <a:solidFill>
                <a:srgbClr val="E2427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2450" y="4646412"/>
            <a:ext cx="11498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</a:rPr>
              <a:t>Приказ министерства образования Красноярского края от 30.11.2020 </a:t>
            </a:r>
            <a:r>
              <a:rPr lang="ru-RU" sz="1800" dirty="0" smtClean="0">
                <a:solidFill>
                  <a:schemeClr val="tx2"/>
                </a:solidFill>
              </a:rPr>
              <a:t>№ </a:t>
            </a:r>
            <a:r>
              <a:rPr lang="ru-RU" sz="1800" dirty="0">
                <a:solidFill>
                  <a:schemeClr val="tx2"/>
                </a:solidFill>
              </a:rPr>
              <a:t>590-11-03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50" y="5515429"/>
            <a:ext cx="10801350" cy="948342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«Внедрить </a:t>
            </a:r>
            <a:r>
              <a:rPr lang="ru-RU" dirty="0">
                <a:solidFill>
                  <a:schemeClr val="tx2"/>
                </a:solidFill>
              </a:rPr>
              <a:t>Региональную целевую модель наставничества для организаций, осуществляющих образовательную деятельность по общеобразовательным, дополнительным общеобразовательным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ru-RU" dirty="0">
                <a:solidFill>
                  <a:schemeClr val="tx2"/>
                </a:solidFill>
              </a:rPr>
              <a:t>программам среднего профессионального образования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на территории Красноярского края» </a:t>
            </a:r>
            <a:r>
              <a:rPr lang="ru-RU" i="1" dirty="0">
                <a:solidFill>
                  <a:schemeClr val="tx2"/>
                </a:solidFill>
              </a:rPr>
              <a:t>(пункт 1)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2450" y="746413"/>
            <a:ext cx="11142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</a:rPr>
              <a:t>Федеральный проект </a:t>
            </a:r>
            <a:r>
              <a:rPr lang="ru-RU" sz="1800" dirty="0" smtClean="0">
                <a:solidFill>
                  <a:schemeClr val="tx2"/>
                </a:solidFill>
              </a:rPr>
              <a:t>«Современная </a:t>
            </a:r>
            <a:r>
              <a:rPr lang="ru-RU" sz="1800" dirty="0">
                <a:solidFill>
                  <a:schemeClr val="tx2"/>
                </a:solidFill>
              </a:rPr>
              <a:t>школа</a:t>
            </a:r>
            <a:r>
              <a:rPr lang="ru-RU" sz="1800" dirty="0" smtClean="0">
                <a:solidFill>
                  <a:schemeClr val="tx2"/>
                </a:solidFill>
              </a:rPr>
              <a:t>»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450" y="1593233"/>
            <a:ext cx="10801350" cy="1203296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«К концу 2019 года разработана и утверждена методология (целевая модель) наставничества обучающихся… что позволит сформировать организационно-методическую основу для внедрения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ru-RU" dirty="0">
                <a:solidFill>
                  <a:schemeClr val="tx2"/>
                </a:solidFill>
              </a:rPr>
              <a:t>последующего развития механизмов наставничества обучающихся образовательных организаций,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том числе с применением лучших практик обмена опытом между обучающимися и привлечением представителей работодателей к этой деятельности…»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2450" y="2803505"/>
            <a:ext cx="11639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</a:rPr>
              <a:t>Распоряжение министерства просвещения РФ от 25.12.2019 № Р-145 </a:t>
            </a: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600" i="1" dirty="0">
                <a:solidFill>
                  <a:srgbClr val="E2427F"/>
                </a:solidFill>
                <a:latin typeface="+mn-lt"/>
              </a:rPr>
              <a:t>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</a:t>
            </a:r>
            <a:r>
              <a:rPr lang="ru-RU" sz="1600" i="1" dirty="0" smtClean="0">
                <a:solidFill>
                  <a:srgbClr val="E2427F"/>
                </a:solidFill>
                <a:latin typeface="+mn-lt"/>
              </a:rPr>
              <a:t/>
            </a:r>
            <a:br>
              <a:rPr lang="ru-RU" sz="1600" i="1" dirty="0" smtClean="0">
                <a:solidFill>
                  <a:srgbClr val="E2427F"/>
                </a:solidFill>
                <a:latin typeface="+mn-lt"/>
              </a:rPr>
            </a:br>
            <a:r>
              <a:rPr lang="ru-RU" sz="1600" i="1" dirty="0" smtClean="0">
                <a:solidFill>
                  <a:srgbClr val="E2427F"/>
                </a:solidFill>
                <a:latin typeface="+mn-lt"/>
              </a:rPr>
              <a:t>среднего </a:t>
            </a:r>
            <a:r>
              <a:rPr lang="ru-RU" sz="1600" i="1" dirty="0">
                <a:solidFill>
                  <a:srgbClr val="E2427F"/>
                </a:solidFill>
                <a:latin typeface="+mn-lt"/>
              </a:rPr>
              <a:t>профессионального образования, в том числе с применением лучших практик обмена опытом между обучающимися»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2450" y="3991010"/>
            <a:ext cx="10801350" cy="1032623"/>
          </a:xfrm>
          <a:prstGeom prst="roundRect">
            <a:avLst>
              <a:gd name="adj" fmla="val 10569"/>
            </a:avLst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«…организовать внедрение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 </a:t>
            </a:r>
            <a:r>
              <a:rPr lang="ru-RU" dirty="0">
                <a:solidFill>
                  <a:schemeClr val="tx2"/>
                </a:solidFill>
              </a:rPr>
              <a:t>применением лучших практик обмена опытом между обучающимися</a:t>
            </a:r>
            <a:r>
              <a:rPr lang="ru-RU" dirty="0">
                <a:solidFill>
                  <a:schemeClr val="tx2"/>
                </a:solidFill>
              </a:rPr>
              <a:t>» </a:t>
            </a:r>
            <a:r>
              <a:rPr lang="ru-RU" i="1" dirty="0">
                <a:solidFill>
                  <a:schemeClr val="tx2"/>
                </a:solidFill>
              </a:rPr>
              <a:t>(пункт </a:t>
            </a:r>
            <a:r>
              <a:rPr lang="ru-RU" i="1" dirty="0">
                <a:solidFill>
                  <a:schemeClr val="tx2"/>
                </a:solidFill>
              </a:rPr>
              <a:t>2)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21615" y="95628"/>
            <a:ext cx="12513615" cy="6972300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009" y="228600"/>
            <a:ext cx="11238191" cy="1493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all" dirty="0">
                <a:solidFill>
                  <a:schemeClr val="tx2"/>
                </a:solidFill>
              </a:rPr>
              <a:t>Наставничество </a:t>
            </a:r>
            <a:r>
              <a:rPr lang="ru-RU" sz="2800" cap="all" dirty="0" smtClean="0">
                <a:solidFill>
                  <a:schemeClr val="tx2"/>
                </a:solidFill>
              </a:rPr>
              <a:t> для молодых </a:t>
            </a:r>
            <a:r>
              <a:rPr lang="ru-RU" sz="2800" cap="all" dirty="0">
                <a:solidFill>
                  <a:schemeClr val="tx2"/>
                </a:solidFill>
              </a:rPr>
              <a:t>педагогов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37937" y="2182272"/>
            <a:ext cx="1112118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402963" y="1950207"/>
            <a:ext cx="3992686" cy="464130"/>
          </a:xfrm>
          <a:prstGeom prst="roundRect">
            <a:avLst/>
          </a:prstGeom>
          <a:solidFill>
            <a:srgbClr val="E24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07674" y="1055589"/>
            <a:ext cx="3559181" cy="79034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 адаптации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молодого педагога</a:t>
            </a:r>
            <a:endParaRPr lang="ru-RU" sz="2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1124" y="2553544"/>
            <a:ext cx="4796363" cy="7817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Процесс  профессионального развития </a:t>
            </a:r>
            <a:r>
              <a:rPr lang="ru-RU" sz="2800" dirty="0" smtClean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молодого педагога</a:t>
            </a:r>
            <a:endParaRPr lang="ru-RU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9300" y="1950207"/>
            <a:ext cx="4021375" cy="464130"/>
          </a:xfrm>
          <a:prstGeom prst="round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03668" y="5156366"/>
            <a:ext cx="1112118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427621" y="4827982"/>
            <a:ext cx="4933759" cy="560449"/>
          </a:xfrm>
          <a:prstGeom prst="roundRect">
            <a:avLst/>
          </a:prstGeom>
          <a:solidFill>
            <a:srgbClr val="E24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07674" y="3960724"/>
            <a:ext cx="3559181" cy="79034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 адаптации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молодого педагога</a:t>
            </a:r>
            <a:endParaRPr lang="ru-RU" sz="28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66855" y="5596613"/>
            <a:ext cx="4796363" cy="7817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Процесс  профессионального развития </a:t>
            </a:r>
            <a:r>
              <a:rPr lang="ru-RU" sz="2800" dirty="0" smtClean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молодого педагога</a:t>
            </a:r>
            <a:endParaRPr lang="ru-RU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55031" y="4924300"/>
            <a:ext cx="5630780" cy="575995"/>
          </a:xfrm>
          <a:prstGeom prst="round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9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142874" y="0"/>
            <a:ext cx="12334874" cy="6858000"/>
          </a:xfrm>
          <a:prstGeom prst="rect">
            <a:avLst/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07065" y="3047527"/>
            <a:ext cx="1179940" cy="3334223"/>
          </a:xfrm>
          <a:prstGeom prst="roundRect">
            <a:avLst/>
          </a:prstGeom>
          <a:solidFill>
            <a:srgbClr val="C7CAE7">
              <a:alpha val="81176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88264" y="3047527"/>
            <a:ext cx="1179940" cy="3334223"/>
          </a:xfrm>
          <a:prstGeom prst="roundRect">
            <a:avLst/>
          </a:prstGeom>
          <a:solidFill>
            <a:srgbClr val="C7CAE7">
              <a:alpha val="81176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1822" y="3047527"/>
            <a:ext cx="1179940" cy="3334223"/>
          </a:xfrm>
          <a:prstGeom prst="roundRect">
            <a:avLst/>
          </a:prstGeom>
          <a:solidFill>
            <a:srgbClr val="C7CAE7">
              <a:alpha val="81176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009" y="228600"/>
            <a:ext cx="11238191" cy="1493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all" dirty="0">
                <a:solidFill>
                  <a:schemeClr val="tx2"/>
                </a:solidFill>
              </a:rPr>
              <a:t>Наставничество как инструмент </a:t>
            </a:r>
            <a:r>
              <a:rPr lang="ru-RU" sz="2800" cap="all" dirty="0" smtClean="0">
                <a:solidFill>
                  <a:schemeClr val="tx2"/>
                </a:solidFill>
              </a:rPr>
              <a:t>профессионального развития </a:t>
            </a:r>
            <a:r>
              <a:rPr lang="ru-RU" sz="2800" cap="all" dirty="0">
                <a:solidFill>
                  <a:schemeClr val="tx2"/>
                </a:solidFill>
              </a:rPr>
              <a:t>педагога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8" y="1054910"/>
            <a:ext cx="566008" cy="6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9321" y="1122072"/>
            <a:ext cx="4552950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Директор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При определении новых задач исходит из: 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государственной  политики 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стратегии </a:t>
            </a:r>
            <a:r>
              <a:rPr lang="ru-RU" dirty="0">
                <a:solidFill>
                  <a:schemeClr val="tx2"/>
                </a:solidFill>
              </a:rPr>
              <a:t>развития </a:t>
            </a:r>
            <a:r>
              <a:rPr lang="ru-RU" dirty="0" smtClean="0">
                <a:solidFill>
                  <a:schemeClr val="tx2"/>
                </a:solidFill>
              </a:rPr>
              <a:t>ОО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особенностей </a:t>
            </a:r>
            <a:r>
              <a:rPr lang="ru-RU" dirty="0">
                <a:solidFill>
                  <a:schemeClr val="tx2"/>
                </a:solidFill>
              </a:rPr>
              <a:t>ОО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8009" y="3438127"/>
            <a:ext cx="7066241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916009" y="3278520"/>
            <a:ext cx="855941" cy="319215"/>
          </a:xfrm>
          <a:prstGeom prst="roundRect">
            <a:avLst/>
          </a:prstGeom>
          <a:solidFill>
            <a:srgbClr val="E24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69065" y="3278520"/>
            <a:ext cx="855941" cy="319215"/>
          </a:xfrm>
          <a:prstGeom prst="roundRect">
            <a:avLst/>
          </a:prstGeom>
          <a:solidFill>
            <a:srgbClr val="E24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3" y="2732263"/>
            <a:ext cx="566008" cy="648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6" y="2732263"/>
            <a:ext cx="566008" cy="64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61" y="2732263"/>
            <a:ext cx="566008" cy="64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1" y="3815557"/>
            <a:ext cx="566008" cy="64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53" y="3815557"/>
            <a:ext cx="566008" cy="64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06" y="3815557"/>
            <a:ext cx="566008" cy="64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5" y="5350824"/>
            <a:ext cx="566008" cy="64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07" y="5350824"/>
            <a:ext cx="566008" cy="64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10" y="5350824"/>
            <a:ext cx="566008" cy="64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1993" y="4101652"/>
            <a:ext cx="404729" cy="404729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6279" y="4101652"/>
            <a:ext cx="404729" cy="404729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359909" y="2656063"/>
            <a:ext cx="59850" cy="325505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417953" y="2667241"/>
            <a:ext cx="3597757" cy="0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1338918" y="2375626"/>
            <a:ext cx="40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освоение новых задач, компетенций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8206" y="5847222"/>
            <a:ext cx="1620859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Внешний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наставник(и)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7448" y="5847222"/>
            <a:ext cx="1620859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Внешний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наставник(и)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46083" y="5847222"/>
            <a:ext cx="1620859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Внешний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наставник(и)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7975" y="4591284"/>
            <a:ext cx="162085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аставник(и)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2512" y="4596798"/>
            <a:ext cx="193579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аставник(и) 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4309" y="4591284"/>
            <a:ext cx="1715154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аставник(и) 3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5379601" y="2694569"/>
            <a:ext cx="59850" cy="325505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5437646" y="2705747"/>
            <a:ext cx="1231817" cy="0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flipH="1">
            <a:off x="5358611" y="2414132"/>
            <a:ext cx="223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дефициты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2" y="2209321"/>
            <a:ext cx="566008" cy="648000"/>
          </a:xfrm>
          <a:prstGeom prst="rect">
            <a:avLst/>
          </a:prstGeom>
        </p:spPr>
      </p:pic>
      <p:sp>
        <p:nvSpPr>
          <p:cNvPr id="59" name="Выноска 1 (с границей) 58"/>
          <p:cNvSpPr/>
          <p:nvPr/>
        </p:nvSpPr>
        <p:spPr>
          <a:xfrm>
            <a:off x="7046955" y="3666248"/>
            <a:ext cx="3281411" cy="568318"/>
          </a:xfrm>
          <a:prstGeom prst="accentCallout1">
            <a:avLst>
              <a:gd name="adj1" fmla="val 18750"/>
              <a:gd name="adj2" fmla="val -8333"/>
              <a:gd name="adj3" fmla="val -38062"/>
              <a:gd name="adj4" fmla="val -44104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Места кризисов – точек, периодов проф</a:t>
            </a:r>
            <a:r>
              <a:rPr lang="ru-RU" dirty="0" smtClean="0">
                <a:solidFill>
                  <a:schemeClr val="tx2"/>
                </a:solidFill>
              </a:rPr>
              <a:t>. развития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0" name="Выноска 1 (с границей) 59"/>
          <p:cNvSpPr/>
          <p:nvPr/>
        </p:nvSpPr>
        <p:spPr>
          <a:xfrm>
            <a:off x="7046691" y="4456715"/>
            <a:ext cx="3281675" cy="343851"/>
          </a:xfrm>
          <a:prstGeom prst="accentCallout1">
            <a:avLst>
              <a:gd name="adj1" fmla="val 18750"/>
              <a:gd name="adj2" fmla="val -8333"/>
              <a:gd name="adj3" fmla="val -74838"/>
              <a:gd name="adj4" fmla="val -34476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Инструмент </a:t>
            </a:r>
            <a:r>
              <a:rPr lang="ru-RU" dirty="0" smtClean="0">
                <a:solidFill>
                  <a:schemeClr val="tx2"/>
                </a:solidFill>
              </a:rPr>
              <a:t>наставника </a:t>
            </a:r>
            <a:r>
              <a:rPr lang="ru-RU" dirty="0">
                <a:solidFill>
                  <a:schemeClr val="tx2"/>
                </a:solidFill>
              </a:rPr>
              <a:t>– ИОМ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430069" y="4101652"/>
            <a:ext cx="404729" cy="404729"/>
          </a:xfrm>
          <a:prstGeom prst="rect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3" name="Выноска 1 (с границей) 62"/>
          <p:cNvSpPr/>
          <p:nvPr/>
        </p:nvSpPr>
        <p:spPr>
          <a:xfrm>
            <a:off x="7046691" y="5009626"/>
            <a:ext cx="3281675" cy="1486968"/>
          </a:xfrm>
          <a:prstGeom prst="accentCallout1">
            <a:avLst>
              <a:gd name="adj1" fmla="val 18750"/>
              <a:gd name="adj2" fmla="val -8333"/>
              <a:gd name="adj3" fmla="val -9496"/>
              <a:gd name="adj4" fmla="val -40311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Наставник 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- составляет ИОМ,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</a:rPr>
              <a:t>- сопровождает </a:t>
            </a:r>
            <a:r>
              <a:rPr lang="ru-RU" dirty="0" smtClean="0">
                <a:solidFill>
                  <a:schemeClr val="tx2"/>
                </a:solidFill>
              </a:rPr>
              <a:t>становление  компетенций </a:t>
            </a:r>
            <a:r>
              <a:rPr lang="ru-RU" dirty="0">
                <a:solidFill>
                  <a:schemeClr val="tx2"/>
                </a:solidFill>
              </a:rPr>
              <a:t>педагога в </a:t>
            </a:r>
            <a:r>
              <a:rPr lang="ru-RU" dirty="0" smtClean="0">
                <a:solidFill>
                  <a:schemeClr val="tx2"/>
                </a:solidFill>
              </a:rPr>
              <a:t>деятельности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50264" y="3278520"/>
            <a:ext cx="855941" cy="319215"/>
          </a:xfrm>
          <a:prstGeom prst="roundRect">
            <a:avLst/>
          </a:prstGeom>
          <a:solidFill>
            <a:srgbClr val="E24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7524946" y="1054910"/>
            <a:ext cx="3752850" cy="2107049"/>
          </a:xfrm>
          <a:prstGeom prst="triangle">
            <a:avLst/>
          </a:prstGeom>
          <a:solidFill>
            <a:schemeClr val="bg1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8105273" y="2532039"/>
            <a:ext cx="26228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420798" y="2586766"/>
            <a:ext cx="196114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Базовые компетенции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07415" y="1718279"/>
            <a:ext cx="22558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Новые,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продвинутые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проф. компетенции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5" name="Выноска 1 (с границей) 74"/>
          <p:cNvSpPr/>
          <p:nvPr/>
        </p:nvSpPr>
        <p:spPr>
          <a:xfrm>
            <a:off x="10401998" y="789937"/>
            <a:ext cx="1686069" cy="1055325"/>
          </a:xfrm>
          <a:prstGeom prst="accentCallout1">
            <a:avLst>
              <a:gd name="adj1" fmla="val 18750"/>
              <a:gd name="adj2" fmla="val -8333"/>
              <a:gd name="adj3" fmla="val 86351"/>
              <a:gd name="adj4" fmla="val -26743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</a:rPr>
              <a:t>Заказ оформляет директор,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зам. директора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9232" y="2111882"/>
            <a:ext cx="4762902" cy="2235530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480000">
            <a:off x="-1074822" y="-361421"/>
            <a:ext cx="14341642" cy="2021305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320" y="190500"/>
            <a:ext cx="11643360" cy="160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cap="all" dirty="0" smtClean="0">
                <a:solidFill>
                  <a:schemeClr val="bg1"/>
                </a:solidFill>
              </a:rPr>
              <a:t>Заделы в направлении развития педагогического наставничества </a:t>
            </a:r>
            <a:br>
              <a:rPr lang="ru-RU" sz="3600" b="1" cap="all" dirty="0" smtClean="0">
                <a:solidFill>
                  <a:schemeClr val="bg1"/>
                </a:solidFill>
              </a:rPr>
            </a:br>
            <a:r>
              <a:rPr lang="ru-RU" sz="3600" b="1" cap="all" dirty="0" smtClean="0">
                <a:solidFill>
                  <a:schemeClr val="bg1"/>
                </a:solidFill>
              </a:rPr>
              <a:t>в регионе</a:t>
            </a:r>
            <a:endParaRPr lang="ru-RU" sz="3600" b="1" cap="all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232" y="4926769"/>
            <a:ext cx="4762901" cy="1294822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9232" y="4850905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21</a:t>
            </a:r>
            <a:endParaRPr lang="ru-RU" sz="88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2440" y="4963438"/>
            <a:ext cx="328969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региональная</a:t>
            </a:r>
            <a:b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пилотная площадка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535" y="2284185"/>
            <a:ext cx="56282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РЕГИОНАЛЬНАЯ </a:t>
            </a:r>
            <a:br>
              <a:rPr lang="ru-RU" sz="2600" dirty="0" smtClean="0">
                <a:solidFill>
                  <a:schemeClr val="bg1"/>
                </a:solidFill>
                <a:latin typeface="+mj-lt"/>
              </a:rPr>
            </a:b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ЦЕЛЕВАЯ МОДЕЛЬ НАСТАВНИЧЕСТВА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3731" y="3607783"/>
            <a:ext cx="4533898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Приказ </a:t>
            </a:r>
            <a:r>
              <a:rPr lang="ru-RU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министерства образования Красноярского края от 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30.11.2020 № 590-11-03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5942" y="2143682"/>
            <a:ext cx="4896000" cy="1728000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79065" y="2241181"/>
            <a:ext cx="4865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2019 г. подготовлено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25</a:t>
            </a: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кураторов, </a:t>
            </a:r>
          </a:p>
          <a:p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80</a:t>
            </a: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наставников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0815" y="4470400"/>
            <a:ext cx="4896000" cy="1731196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710815" y="4698900"/>
            <a:ext cx="493390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ФОРУМ «</a:t>
            </a:r>
            <a:r>
              <a:rPr lang="ru-RU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PROнаставничество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»  </a:t>
            </a:r>
            <a:r>
              <a:rPr lang="ru-RU" sz="2000" b="1" dirty="0" smtClean="0">
                <a:solidFill>
                  <a:schemeClr val="bg1"/>
                </a:solidFill>
              </a:rPr>
              <a:t>-</a:t>
            </a:r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краевое </a:t>
            </a:r>
            <a:r>
              <a:rPr lang="ru-RU" sz="2000" dirty="0">
                <a:solidFill>
                  <a:schemeClr val="bg1"/>
                </a:solidFill>
              </a:rPr>
              <a:t>мероприятие по обмену опытом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2000" i="1" dirty="0" smtClean="0">
                <a:solidFill>
                  <a:schemeClr val="bg1"/>
                </a:solidFill>
              </a:rPr>
              <a:t>(2019 г., 2020 г.)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 rot="21480000">
            <a:off x="-1074822" y="-361421"/>
            <a:ext cx="14341642" cy="2021305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1395" y="2145865"/>
            <a:ext cx="4762902" cy="1206478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320" y="190500"/>
            <a:ext cx="11643360" cy="160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cap="all" dirty="0">
                <a:solidFill>
                  <a:schemeClr val="bg1"/>
                </a:solidFill>
              </a:rPr>
              <a:t>Пилотирование  программ  педагогического </a:t>
            </a:r>
            <a:r>
              <a:rPr lang="ru-RU" sz="3600" b="1" cap="all" dirty="0" smtClean="0">
                <a:solidFill>
                  <a:schemeClr val="bg1"/>
                </a:solidFill>
              </a:rPr>
              <a:t>наставничества</a:t>
            </a:r>
          </a:p>
          <a:p>
            <a:pPr algn="l"/>
            <a:endParaRPr lang="ru-RU" sz="3600" b="1" cap="al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395" y="2025829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E2427F"/>
                </a:solidFill>
                <a:latin typeface="+mj-lt"/>
              </a:rPr>
              <a:t>7</a:t>
            </a:r>
            <a:endParaRPr lang="ru-RU" sz="8800" dirty="0">
              <a:solidFill>
                <a:srgbClr val="E2427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9465" y="2444405"/>
            <a:ext cx="391483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2427F"/>
                </a:solidFill>
                <a:hlinkClick r:id="rId3" action="ppaction://hlinksldjump"/>
              </a:rPr>
              <a:t>пилотных </a:t>
            </a:r>
            <a:r>
              <a:rPr lang="ru-RU" sz="2400" b="1" dirty="0">
                <a:solidFill>
                  <a:srgbClr val="E2427F"/>
                </a:solidFill>
                <a:hlinkClick r:id="rId3" action="ppaction://hlinksldjump"/>
              </a:rPr>
              <a:t>организаций </a:t>
            </a:r>
            <a:endParaRPr lang="ru-RU" sz="2400" b="1" dirty="0" smtClean="0">
              <a:solidFill>
                <a:srgbClr val="E2427F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педагогическому </a:t>
            </a:r>
            <a:r>
              <a:rPr lang="ru-RU" dirty="0" smtClean="0">
                <a:solidFill>
                  <a:schemeClr val="bg1"/>
                </a:solidFill>
              </a:rPr>
              <a:t>наставничеству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7881" y="2145865"/>
            <a:ext cx="3788971" cy="1206478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090153" y="2025829"/>
            <a:ext cx="1660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spc="-120" dirty="0" smtClean="0">
                <a:solidFill>
                  <a:srgbClr val="E2427F"/>
                </a:solidFill>
                <a:latin typeface="+mj-lt"/>
              </a:rPr>
              <a:t>66</a:t>
            </a:r>
            <a:endParaRPr lang="ru-RU" sz="8800" spc="-120" dirty="0">
              <a:solidFill>
                <a:srgbClr val="E2427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6773" y="2220049"/>
            <a:ext cx="210007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2427F"/>
                </a:solidFill>
              </a:rPr>
              <a:t>человек: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</a:rPr>
              <a:t>8 кураторов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22 наставников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36 </a:t>
            </a:r>
            <a:r>
              <a:rPr lang="ru-RU" dirty="0">
                <a:solidFill>
                  <a:schemeClr val="bg1"/>
                </a:solidFill>
              </a:rPr>
              <a:t>наставляемых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1394" y="3598123"/>
            <a:ext cx="11103302" cy="890854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01395" y="3656681"/>
            <a:ext cx="3529974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E2427F"/>
                </a:solidFill>
              </a:rPr>
              <a:t>РЕЗУЛЬТАТ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1394" y="4731944"/>
            <a:ext cx="11116286" cy="1847941"/>
          </a:xfrm>
          <a:prstGeom prst="rect">
            <a:avLst/>
          </a:prstGeom>
          <a:solidFill>
            <a:srgbClr val="22254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26695" y="5190340"/>
            <a:ext cx="1078174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209021" y="5134193"/>
            <a:ext cx="112295" cy="112295"/>
          </a:xfrm>
          <a:prstGeom prst="ellipse">
            <a:avLst/>
          </a:prstGeom>
          <a:solidFill>
            <a:srgbClr val="E2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134378" y="5134193"/>
            <a:ext cx="112295" cy="112295"/>
          </a:xfrm>
          <a:prstGeom prst="ellipse">
            <a:avLst/>
          </a:prstGeom>
          <a:solidFill>
            <a:srgbClr val="E2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Левая круглая скобка 30"/>
          <p:cNvSpPr/>
          <p:nvPr/>
        </p:nvSpPr>
        <p:spPr>
          <a:xfrm rot="5400000">
            <a:off x="6521152" y="2582179"/>
            <a:ext cx="108000" cy="5000907"/>
          </a:xfrm>
          <a:prstGeom prst="leftBracket">
            <a:avLst/>
          </a:prstGeom>
          <a:noFill/>
          <a:ln w="19050">
            <a:solidFill>
              <a:srgbClr val="E242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49465" y="469418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2427F"/>
                </a:solidFill>
              </a:rPr>
              <a:t>17.11.2020</a:t>
            </a:r>
            <a:endParaRPr lang="ru-RU" dirty="0">
              <a:solidFill>
                <a:srgbClr val="E2427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5257" y="4694180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2427F"/>
                </a:solidFill>
              </a:rPr>
              <a:t>февраль – июнь 2021</a:t>
            </a:r>
            <a:endParaRPr lang="ru-RU" dirty="0">
              <a:solidFill>
                <a:srgbClr val="E2427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84657" y="469418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2427F"/>
                </a:solidFill>
              </a:rPr>
              <a:t>9-11.06.2021</a:t>
            </a:r>
            <a:endParaRPr lang="ru-RU" dirty="0">
              <a:solidFill>
                <a:srgbClr val="E2427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7622" y="5305690"/>
            <a:ext cx="2940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вебинар «Внедрение модели наставничества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Красноярском крае: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запуск апробации наставнических программ»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95984" y="5305690"/>
            <a:ext cx="375833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серия обучающих </a:t>
            </a:r>
            <a:r>
              <a:rPr lang="ru-RU" sz="1600" dirty="0" err="1">
                <a:solidFill>
                  <a:schemeClr val="bg1"/>
                </a:solidFill>
              </a:rPr>
              <a:t>вебинаров</a:t>
            </a:r>
            <a:r>
              <a:rPr lang="ru-RU" sz="1600" dirty="0">
                <a:solidFill>
                  <a:schemeClr val="bg1"/>
                </a:solidFill>
              </a:rPr>
              <a:t> с пилотными организациями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06797" y="5305690"/>
            <a:ext cx="339789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вебинар «Внедрение </a:t>
            </a:r>
            <a:r>
              <a:rPr lang="ru-RU" sz="1600" dirty="0">
                <a:solidFill>
                  <a:schemeClr val="bg1"/>
                </a:solidFill>
              </a:rPr>
              <a:t>целевой модели наставничества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Красноярском крае: подведение предварительных итогов пилотирования программ наставничества»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1369" y="3662228"/>
            <a:ext cx="7633821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7 программ </a:t>
            </a:r>
            <a:r>
              <a:rPr lang="ru-RU" dirty="0">
                <a:solidFill>
                  <a:schemeClr val="bg1"/>
                </a:solidFill>
              </a:rPr>
              <a:t>наставничества:  2 муниципальные, 5 организаций</a:t>
            </a:r>
          </a:p>
          <a:p>
            <a:pPr marL="457200" indent="-457200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ru-RU" dirty="0">
                <a:solidFill>
                  <a:schemeClr val="bg1"/>
                </a:solidFill>
              </a:rPr>
              <a:t>методические материалы и материалы для мониторинга, аналитические </a:t>
            </a:r>
            <a:r>
              <a:rPr lang="ru-RU" dirty="0" smtClean="0">
                <a:solidFill>
                  <a:schemeClr val="bg1"/>
                </a:solidFill>
              </a:rPr>
              <a:t>отчеты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5340" y="31531"/>
            <a:ext cx="12192000" cy="698412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" y="841249"/>
            <a:ext cx="11365992" cy="126187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47785"/>
              </p:ext>
            </p:extLst>
          </p:nvPr>
        </p:nvGraphicFramePr>
        <p:xfrm>
          <a:off x="322089" y="1265306"/>
          <a:ext cx="11581350" cy="4907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450">
                  <a:extLst>
                    <a:ext uri="{9D8B030D-6E8A-4147-A177-3AD203B41FA5}">
                      <a16:colId xmlns="" xmlns:a16="http://schemas.microsoft.com/office/drawing/2014/main" val="2172911287"/>
                    </a:ext>
                  </a:extLst>
                </a:gridCol>
                <a:gridCol w="3860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0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E2427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Программа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МБОУ «Средняя школа № 73 </a:t>
                      </a:r>
                      <a:b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имени Т. К. Кравцова»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(г. Красноярск)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«Становлюсь профессионалом» 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Адаптация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молодых специалистов </a:t>
                      </a:r>
                      <a:b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 профессиональной среде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577747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МБОУ «Средняя общеобразовательная школа № 11»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(г. Назарово)</a:t>
                      </a:r>
                      <a:endParaRPr lang="ru-RU" sz="1200" b="0" dirty="0" smtClean="0">
                        <a:solidFill>
                          <a:srgbClr val="E2427F"/>
                        </a:solidFill>
                        <a:effectLst/>
                        <a:latin typeface="+mn-lt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«Адаптация молодых педагогов посредством </a:t>
                      </a:r>
                      <a:r>
                        <a:rPr lang="ru-RU" sz="1400" b="1" kern="1200" dirty="0" err="1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баддинга</a:t>
                      </a: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8753627"/>
                  </a:ext>
                </a:extLst>
              </a:tr>
              <a:tr h="30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МБОУ «Лицей №1»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(г. Ачинск) </a:t>
                      </a:r>
                      <a:endParaRPr lang="ru-RU" sz="1200" b="0" baseline="0" dirty="0" smtClean="0">
                        <a:solidFill>
                          <a:srgbClr val="E2427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«Педагогический </a:t>
                      </a:r>
                      <a:r>
                        <a:rPr lang="ru-RU" sz="1400" b="1" kern="1200" dirty="0" err="1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лучшие практики –начинающим»</a:t>
                      </a:r>
                      <a:r>
                        <a:rPr lang="ru-RU" sz="1400" b="1" kern="1200" baseline="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8069348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МКУ «Ресурсный центр в сфере образования»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(Иланский район)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«Муниципальная программа наставничества «Вектор развития»</a:t>
                      </a:r>
                      <a:endParaRPr lang="ru-RU" sz="1400" b="1" kern="1200" dirty="0" smtClean="0">
                        <a:solidFill>
                          <a:srgbClr val="E2427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Перенос</a:t>
                      </a:r>
                      <a:r>
                        <a:rPr lang="ru-RU" sz="1400" b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умений, полученных в Школе молодого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педагога, в самостоятельную профессиональную деятельность молодого педагога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7195089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МБОУ «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Абалаковская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средняя школа № 1» </a:t>
                      </a:r>
                      <a:b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(Енисейский район)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«Стажерская пара как форма методической работы по повышению профессиональных компетенций молодых педагогов»</a:t>
                      </a:r>
                      <a:endParaRPr lang="ru-RU" sz="1400" b="1" kern="1200" baseline="0" dirty="0" smtClean="0">
                        <a:solidFill>
                          <a:srgbClr val="E2427F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Становление рефлексивной и методической компетенции у молодых педагогов</a:t>
                      </a:r>
                      <a:endParaRPr lang="ru-RU" sz="14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5722070"/>
                  </a:ext>
                </a:extLst>
              </a:tr>
              <a:tr h="81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образования администрации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Ирбейского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«Помощь молодому учителю – </a:t>
                      </a:r>
                      <a:b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 специалисту» в профессиональном становлении»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Становление предметных, методических </a:t>
                      </a:r>
                      <a:b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психолого- педагогических компетентностях молодых учителей - «неспециалистов» предметной области математика и физика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Таеженская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средняя общеобразовательная школа»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Канский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район)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«Экспресс-школа «</a:t>
                      </a:r>
                      <a:r>
                        <a:rPr lang="ru-RU" sz="1400" b="1" kern="1200" dirty="0" err="1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ПРОФессИональная</a:t>
                      </a: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ИНТЕРНатура</a:t>
                      </a:r>
                      <a:r>
                        <a:rPr lang="ru-RU" sz="1400" b="1" kern="1200" dirty="0" smtClean="0">
                          <a:solidFill>
                            <a:srgbClr val="E242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предметно-методической компетенции у молодых педагогов</a:t>
                      </a:r>
                    </a:p>
                  </a:txBody>
                  <a:tcPr marL="47650" marR="4765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74319" y="190501"/>
            <a:ext cx="12416921" cy="80382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chemeClr val="tx2"/>
                </a:solidFill>
              </a:rPr>
              <a:t>Организации, пилотировавшие программы педагогического наставничества в 2020-2021 году</a:t>
            </a:r>
          </a:p>
        </p:txBody>
      </p:sp>
    </p:spTree>
    <p:extLst>
      <p:ext uri="{BB962C8B-B14F-4D97-AF65-F5344CB8AC3E}">
        <p14:creationId xmlns:p14="http://schemas.microsoft.com/office/powerpoint/2010/main" val="1489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2">
              <a:lumMod val="40000"/>
              <a:lumOff val="6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4991" y="4014839"/>
            <a:ext cx="5248686" cy="255735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19569" y="6100434"/>
            <a:ext cx="387332" cy="656227"/>
          </a:xfrm>
          <a:prstGeom prst="rect">
            <a:avLst/>
          </a:prstGeom>
          <a:solidFill>
            <a:srgbClr val="22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6059" y="1227660"/>
            <a:ext cx="4461621" cy="276449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57023" y="2287497"/>
            <a:ext cx="5307121" cy="1990475"/>
          </a:xfrm>
          <a:prstGeom prst="rect">
            <a:avLst/>
          </a:prstGeom>
          <a:pattFill prst="pct10">
            <a:fgClr>
              <a:schemeClr val="tx2">
                <a:lumMod val="40000"/>
                <a:lumOff val="6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369" y="3657598"/>
            <a:ext cx="5666372" cy="312157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9779" y="1227660"/>
            <a:ext cx="5046221" cy="242993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7733" y="1199905"/>
            <a:ext cx="565684" cy="496767"/>
          </a:xfrm>
          <a:prstGeom prst="rect">
            <a:avLst/>
          </a:prstGeom>
          <a:pattFill prst="pct10">
            <a:fgClr>
              <a:schemeClr val="tx2">
                <a:lumMod val="40000"/>
                <a:lumOff val="6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80149" y="3670759"/>
            <a:ext cx="837587" cy="3308896"/>
          </a:xfrm>
          <a:prstGeom prst="rect">
            <a:avLst/>
          </a:prstGeom>
          <a:pattFill prst="pct10">
            <a:fgClr>
              <a:schemeClr val="tx2">
                <a:lumMod val="40000"/>
                <a:lumOff val="6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850" y="990598"/>
            <a:ext cx="5041995" cy="2667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8046" y="3825613"/>
            <a:ext cx="4807964" cy="2646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733" y="3732966"/>
            <a:ext cx="5502137" cy="29623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b="17553"/>
          <a:stretch>
            <a:fillRect/>
          </a:stretch>
        </p:blipFill>
        <p:spPr bwMode="auto">
          <a:xfrm>
            <a:off x="1076325" y="931998"/>
            <a:ext cx="4810126" cy="26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88999" y="337009"/>
            <a:ext cx="837587" cy="3308896"/>
          </a:xfrm>
          <a:prstGeom prst="rect">
            <a:avLst/>
          </a:prstGeom>
          <a:pattFill prst="pct10">
            <a:fgClr>
              <a:schemeClr val="tx2">
                <a:lumMod val="40000"/>
                <a:lumOff val="6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4320" y="224589"/>
            <a:ext cx="11643360" cy="156611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solidFill>
                  <a:schemeClr val="tx2"/>
                </a:solidFill>
              </a:rPr>
              <a:t>Результаты </a:t>
            </a:r>
            <a:r>
              <a:rPr lang="ru-RU" sz="3600" b="1" cap="all" dirty="0" smtClean="0">
                <a:solidFill>
                  <a:schemeClr val="tx2"/>
                </a:solidFill>
              </a:rPr>
              <a:t>пилотирования</a:t>
            </a:r>
            <a:endParaRPr lang="ru-RU" sz="3600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ст">
      <a:dk1>
        <a:sysClr val="windowText" lastClr="000000"/>
      </a:dk1>
      <a:lt1>
        <a:sysClr val="window" lastClr="FFFFFF"/>
      </a:lt1>
      <a:dk2>
        <a:srgbClr val="22254F"/>
      </a:dk2>
      <a:lt2>
        <a:srgbClr val="E7E6E6"/>
      </a:lt2>
      <a:accent1>
        <a:srgbClr val="E96D9C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2427F"/>
      </a:hlink>
      <a:folHlink>
        <a:srgbClr val="954F72"/>
      </a:folHlink>
    </a:clrScheme>
    <a:fontScheme name="наст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728</Words>
  <Application>Microsoft Office PowerPoint</Application>
  <PresentationFormat>Широкоэкранный</PresentationFormat>
  <Paragraphs>164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Symbol</vt:lpstr>
      <vt:lpstr>Times New Roman</vt:lpstr>
      <vt:lpstr>Тема Office</vt:lpstr>
      <vt:lpstr>Презентация PowerPoint</vt:lpstr>
      <vt:lpstr>ОРИЕНТИРЫ</vt:lpstr>
      <vt:lpstr>ОРИЕНТИРЫ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Презентация PowerPoint</vt:lpstr>
      <vt:lpstr>Наши координаты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сделано за 2020-2021 учебный год:</dc:title>
  <dc:creator>Елена Геннадьевна Карепова</dc:creator>
  <cp:lastModifiedBy>Виктория</cp:lastModifiedBy>
  <cp:revision>193</cp:revision>
  <dcterms:created xsi:type="dcterms:W3CDTF">2021-08-18T05:07:56Z</dcterms:created>
  <dcterms:modified xsi:type="dcterms:W3CDTF">2021-08-24T12:23:49Z</dcterms:modified>
</cp:coreProperties>
</file>